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9" r:id="rId2"/>
  </p:sldMasterIdLst>
  <p:notesMasterIdLst>
    <p:notesMasterId r:id="rId33"/>
  </p:notesMasterIdLst>
  <p:sldIdLst>
    <p:sldId id="256" r:id="rId3"/>
    <p:sldId id="267" r:id="rId4"/>
    <p:sldId id="271" r:id="rId5"/>
    <p:sldId id="273" r:id="rId6"/>
    <p:sldId id="274" r:id="rId7"/>
    <p:sldId id="275" r:id="rId8"/>
    <p:sldId id="277" r:id="rId9"/>
    <p:sldId id="278" r:id="rId10"/>
    <p:sldId id="280" r:id="rId11"/>
    <p:sldId id="281" r:id="rId12"/>
    <p:sldId id="282" r:id="rId13"/>
    <p:sldId id="284" r:id="rId14"/>
    <p:sldId id="270" r:id="rId15"/>
    <p:sldId id="285" r:id="rId16"/>
    <p:sldId id="286" r:id="rId17"/>
    <p:sldId id="288" r:id="rId18"/>
    <p:sldId id="289" r:id="rId19"/>
    <p:sldId id="291" r:id="rId20"/>
    <p:sldId id="292" r:id="rId21"/>
    <p:sldId id="290" r:id="rId22"/>
    <p:sldId id="294" r:id="rId23"/>
    <p:sldId id="293" r:id="rId24"/>
    <p:sldId id="295" r:id="rId25"/>
    <p:sldId id="296" r:id="rId26"/>
    <p:sldId id="298" r:id="rId27"/>
    <p:sldId id="299" r:id="rId28"/>
    <p:sldId id="300" r:id="rId29"/>
    <p:sldId id="301" r:id="rId30"/>
    <p:sldId id="302" r:id="rId31"/>
    <p:sldId id="303"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445" autoAdjust="0"/>
    <p:restoredTop sz="78435" autoAdjust="0"/>
  </p:normalViewPr>
  <p:slideViewPr>
    <p:cSldViewPr snapToGrid="0" snapToObjects="1">
      <p:cViewPr varScale="1">
        <p:scale>
          <a:sx n="99" d="100"/>
          <a:sy n="99" d="100"/>
        </p:scale>
        <p:origin x="210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FC968F-137C-2845-8F2B-150E8D829C9B}" type="datetimeFigureOut">
              <a:rPr lang="en-US" smtClean="0"/>
              <a:t>12/14/20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8DA034-9D8E-1B41-AB82-E6370FCBE1FD}" type="slidenum">
              <a:rPr lang="en-US" smtClean="0"/>
              <a:t>‹#›</a:t>
            </a:fld>
            <a:endParaRPr lang="en-US"/>
          </a:p>
        </p:txBody>
      </p:sp>
    </p:spTree>
    <p:extLst>
      <p:ext uri="{BB962C8B-B14F-4D97-AF65-F5344CB8AC3E}">
        <p14:creationId xmlns:p14="http://schemas.microsoft.com/office/powerpoint/2010/main" val="168738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98DA034-9D8E-1B41-AB82-E6370FCBE1FD}" type="slidenum">
              <a:rPr lang="en-US" smtClean="0"/>
              <a:t>1</a:t>
            </a:fld>
            <a:endParaRPr lang="en-US"/>
          </a:p>
        </p:txBody>
      </p:sp>
    </p:spTree>
    <p:extLst>
      <p:ext uri="{BB962C8B-B14F-4D97-AF65-F5344CB8AC3E}">
        <p14:creationId xmlns:p14="http://schemas.microsoft.com/office/powerpoint/2010/main" val="1585290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8DA034-9D8E-1B41-AB82-E6370FCBE1FD}" type="slidenum">
              <a:rPr lang="en-US" smtClean="0"/>
              <a:t>12</a:t>
            </a:fld>
            <a:endParaRPr lang="en-US"/>
          </a:p>
        </p:txBody>
      </p:sp>
    </p:spTree>
    <p:extLst>
      <p:ext uri="{BB962C8B-B14F-4D97-AF65-F5344CB8AC3E}">
        <p14:creationId xmlns:p14="http://schemas.microsoft.com/office/powerpoint/2010/main" val="3673230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8DA034-9D8E-1B41-AB82-E6370FCBE1FD}" type="slidenum">
              <a:rPr lang="en-US" smtClean="0"/>
              <a:t>13</a:t>
            </a:fld>
            <a:endParaRPr lang="en-US"/>
          </a:p>
        </p:txBody>
      </p:sp>
    </p:spTree>
    <p:extLst>
      <p:ext uri="{BB962C8B-B14F-4D97-AF65-F5344CB8AC3E}">
        <p14:creationId xmlns:p14="http://schemas.microsoft.com/office/powerpoint/2010/main" val="442972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98DA034-9D8E-1B41-AB82-E6370FCBE1FD}" type="slidenum">
              <a:rPr lang="en-US" smtClean="0"/>
              <a:t>15</a:t>
            </a:fld>
            <a:endParaRPr lang="en-US"/>
          </a:p>
        </p:txBody>
      </p:sp>
    </p:spTree>
    <p:extLst>
      <p:ext uri="{BB962C8B-B14F-4D97-AF65-F5344CB8AC3E}">
        <p14:creationId xmlns:p14="http://schemas.microsoft.com/office/powerpoint/2010/main" val="2636863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8DA034-9D8E-1B41-AB82-E6370FCBE1FD}" type="slidenum">
              <a:rPr lang="en-US" smtClean="0"/>
              <a:t>16</a:t>
            </a:fld>
            <a:endParaRPr lang="en-US"/>
          </a:p>
        </p:txBody>
      </p:sp>
    </p:spTree>
    <p:extLst>
      <p:ext uri="{BB962C8B-B14F-4D97-AF65-F5344CB8AC3E}">
        <p14:creationId xmlns:p14="http://schemas.microsoft.com/office/powerpoint/2010/main" val="4023435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8DA034-9D8E-1B41-AB82-E6370FCBE1FD}" type="slidenum">
              <a:rPr lang="en-US" smtClean="0"/>
              <a:t>17</a:t>
            </a:fld>
            <a:endParaRPr lang="en-US"/>
          </a:p>
        </p:txBody>
      </p:sp>
    </p:spTree>
    <p:extLst>
      <p:ext uri="{BB962C8B-B14F-4D97-AF65-F5344CB8AC3E}">
        <p14:creationId xmlns:p14="http://schemas.microsoft.com/office/powerpoint/2010/main" val="1432487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8DA034-9D8E-1B41-AB82-E6370FCBE1FD}" type="slidenum">
              <a:rPr lang="en-US" smtClean="0"/>
              <a:t>20</a:t>
            </a:fld>
            <a:endParaRPr lang="en-US"/>
          </a:p>
        </p:txBody>
      </p:sp>
    </p:spTree>
    <p:extLst>
      <p:ext uri="{BB962C8B-B14F-4D97-AF65-F5344CB8AC3E}">
        <p14:creationId xmlns:p14="http://schemas.microsoft.com/office/powerpoint/2010/main" val="40348887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98DA034-9D8E-1B41-AB82-E6370FCBE1FD}" type="slidenum">
              <a:rPr lang="en-US" smtClean="0"/>
              <a:t>22</a:t>
            </a:fld>
            <a:endParaRPr lang="en-US"/>
          </a:p>
        </p:txBody>
      </p:sp>
    </p:spTree>
    <p:extLst>
      <p:ext uri="{BB962C8B-B14F-4D97-AF65-F5344CB8AC3E}">
        <p14:creationId xmlns:p14="http://schemas.microsoft.com/office/powerpoint/2010/main" val="891380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7929218"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
        <p:nvSpPr>
          <p:cNvPr id="12" name="Text Placeholder 3"/>
          <p:cNvSpPr txBox="1">
            <a:spLocks/>
          </p:cNvSpPr>
          <p:nvPr userDrawn="1"/>
        </p:nvSpPr>
        <p:spPr>
          <a:xfrm>
            <a:off x="607390" y="6015184"/>
            <a:ext cx="5996609" cy="338436"/>
          </a:xfrm>
          <a:prstGeom prst="rect">
            <a:avLst/>
          </a:prstGeom>
        </p:spPr>
        <p:txBody>
          <a:bodyPr lIns="0" tIns="0" rIns="0" bIns="0" anchor="b"/>
          <a:lstStyle>
            <a:lvl1pPr marL="0" indent="0" algn="l" defTabSz="457200" rtl="0" eaLnBrk="1" latinLnBrk="0" hangingPunct="1">
              <a:lnSpc>
                <a:spcPct val="50000"/>
              </a:lnSpc>
              <a:spcBef>
                <a:spcPct val="20000"/>
              </a:spcBef>
              <a:buFont typeface="Arial"/>
              <a:buNone/>
              <a:defRPr sz="1800" b="1"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endParaRPr lang="en-GB" dirty="0"/>
          </a:p>
        </p:txBody>
      </p:sp>
      <p:sp>
        <p:nvSpPr>
          <p:cNvPr id="4" name="Text Placeholder 3"/>
          <p:cNvSpPr>
            <a:spLocks noGrp="1"/>
          </p:cNvSpPr>
          <p:nvPr>
            <p:ph type="body" sz="quarter" idx="12"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Tree>
    <p:extLst>
      <p:ext uri="{BB962C8B-B14F-4D97-AF65-F5344CB8AC3E}">
        <p14:creationId xmlns:p14="http://schemas.microsoft.com/office/powerpoint/2010/main" val="795627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vertical 1">
    <p:spTree>
      <p:nvGrpSpPr>
        <p:cNvPr id="1" name=""/>
        <p:cNvGrpSpPr/>
        <p:nvPr/>
      </p:nvGrpSpPr>
      <p:grpSpPr>
        <a:xfrm>
          <a:off x="0" y="0"/>
          <a:ext cx="0" cy="0"/>
          <a:chOff x="0" y="0"/>
          <a:chExt cx="0" cy="0"/>
        </a:xfrm>
      </p:grpSpPr>
      <p:pic>
        <p:nvPicPr>
          <p:cNvPr id="3" name="Picture 2" descr="BGs5.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10" name="Picture Placeholder 3"/>
          <p:cNvSpPr>
            <a:spLocks noGrp="1"/>
          </p:cNvSpPr>
          <p:nvPr>
            <p:ph type="pic" sz="quarter" idx="12" hasCustomPrompt="1"/>
          </p:nvPr>
        </p:nvSpPr>
        <p:spPr>
          <a:xfrm>
            <a:off x="-1" y="0"/>
            <a:ext cx="5253183" cy="6858000"/>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11" name="Title 1"/>
          <p:cNvSpPr>
            <a:spLocks noGrp="1"/>
          </p:cNvSpPr>
          <p:nvPr>
            <p:ph type="ctrTitle" hasCustomPrompt="1"/>
          </p:nvPr>
        </p:nvSpPr>
        <p:spPr>
          <a:xfrm>
            <a:off x="5743690" y="628194"/>
            <a:ext cx="2842596" cy="3862671"/>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12" name="Text Placeholder 3"/>
          <p:cNvSpPr>
            <a:spLocks noGrp="1"/>
          </p:cNvSpPr>
          <p:nvPr>
            <p:ph type="body" sz="half" idx="11" hasCustomPrompt="1"/>
          </p:nvPr>
        </p:nvSpPr>
        <p:spPr>
          <a:xfrm>
            <a:off x="5743690" y="4490865"/>
            <a:ext cx="2842595"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900644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Intro slide vertical 1">
    <p:spTree>
      <p:nvGrpSpPr>
        <p:cNvPr id="1" name=""/>
        <p:cNvGrpSpPr/>
        <p:nvPr/>
      </p:nvGrpSpPr>
      <p:grpSpPr>
        <a:xfrm>
          <a:off x="0" y="0"/>
          <a:ext cx="0" cy="0"/>
          <a:chOff x="0" y="0"/>
          <a:chExt cx="0" cy="0"/>
        </a:xfrm>
      </p:grpSpPr>
      <p:pic>
        <p:nvPicPr>
          <p:cNvPr id="2" name="Picture 1" descr="BGs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7" name="Picture Placeholder 3"/>
          <p:cNvSpPr>
            <a:spLocks noGrp="1"/>
          </p:cNvSpPr>
          <p:nvPr>
            <p:ph type="pic" sz="quarter" idx="12" hasCustomPrompt="1"/>
          </p:nvPr>
        </p:nvSpPr>
        <p:spPr>
          <a:xfrm>
            <a:off x="3890817" y="0"/>
            <a:ext cx="5253183" cy="6858000"/>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8" name="Title 1"/>
          <p:cNvSpPr>
            <a:spLocks noGrp="1"/>
          </p:cNvSpPr>
          <p:nvPr>
            <p:ph type="ctrTitle" hasCustomPrompt="1"/>
          </p:nvPr>
        </p:nvSpPr>
        <p:spPr>
          <a:xfrm>
            <a:off x="573937" y="628194"/>
            <a:ext cx="2842596" cy="3862671"/>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9" name="Text Placeholder 3"/>
          <p:cNvSpPr>
            <a:spLocks noGrp="1"/>
          </p:cNvSpPr>
          <p:nvPr>
            <p:ph type="body" sz="half" idx="11" hasCustomPrompt="1"/>
          </p:nvPr>
        </p:nvSpPr>
        <p:spPr>
          <a:xfrm>
            <a:off x="573937" y="4490865"/>
            <a:ext cx="2842595"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30784596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point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4" name="Content Placeholder 3"/>
          <p:cNvSpPr>
            <a:spLocks noGrp="1"/>
          </p:cNvSpPr>
          <p:nvPr>
            <p:ph sz="quarter" idx="12"/>
          </p:nvPr>
        </p:nvSpPr>
        <p:spPr>
          <a:xfrm>
            <a:off x="607391" y="1700696"/>
            <a:ext cx="7929217" cy="3887304"/>
          </a:xfrm>
          <a:prstGeom prst="rect">
            <a:avLst/>
          </a:prstGeom>
        </p:spPr>
        <p:txBody>
          <a:bodyPr vert="horz" lIns="0" tIns="0" rIns="0" bIns="0"/>
          <a:lstStyle>
            <a:lvl1pPr>
              <a:lnSpc>
                <a:spcPct val="90000"/>
              </a:lnSpc>
              <a:defRPr>
                <a:latin typeface="Helvetica"/>
                <a:cs typeface="Helvetica"/>
              </a:defRPr>
            </a:lvl1pPr>
            <a:lvl2pPr>
              <a:lnSpc>
                <a:spcPct val="90000"/>
              </a:lnSpc>
              <a:defRPr>
                <a:latin typeface="Helvetica"/>
                <a:cs typeface="Helvetica"/>
              </a:defRPr>
            </a:lvl2pPr>
            <a:lvl3pPr>
              <a:lnSpc>
                <a:spcPct val="90000"/>
              </a:lnSpc>
              <a:defRPr>
                <a:latin typeface="Helvetica"/>
                <a:cs typeface="Helvetica"/>
              </a:defRPr>
            </a:lvl3pPr>
            <a:lvl4pPr>
              <a:lnSpc>
                <a:spcPct val="90000"/>
              </a:lnSpc>
              <a:defRPr>
                <a:latin typeface="Helvetica"/>
                <a:cs typeface="Helvetica"/>
              </a:defRPr>
            </a:lvl4pPr>
            <a:lvl5pPr>
              <a:lnSpc>
                <a:spcPct val="90000"/>
              </a:lnSpc>
              <a:defRPr>
                <a:latin typeface="Helvetica"/>
                <a:cs typeface="Helvetica"/>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7"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418606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4791"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3706813" y="1700213"/>
            <a:ext cx="4829175" cy="3887787"/>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240166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orizontal 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5412"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3707434" y="1700213"/>
            <a:ext cx="4829175" cy="2469091"/>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459843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tical image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4749139"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4" name="Picture Placeholder 3"/>
          <p:cNvSpPr>
            <a:spLocks noGrp="1"/>
          </p:cNvSpPr>
          <p:nvPr>
            <p:ph type="pic" sz="quarter" idx="12" hasCustomPrompt="1"/>
          </p:nvPr>
        </p:nvSpPr>
        <p:spPr>
          <a:xfrm>
            <a:off x="5461162" y="1700213"/>
            <a:ext cx="3075448" cy="3887787"/>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1664642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o + text">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07391" y="551207"/>
            <a:ext cx="7929218" cy="895489"/>
          </a:xfrm>
          <a:prstGeom prst="rect">
            <a:avLst/>
          </a:prstGeom>
        </p:spPr>
        <p:txBody>
          <a:bodyPr lIns="0" tIns="0" rIns="0" bIns="0"/>
          <a:lstStyle>
            <a:lvl1pPr algn="l">
              <a:lnSpc>
                <a:spcPct val="90000"/>
              </a:lnSpc>
              <a:defRPr sz="3200" b="1">
                <a:latin typeface="Helvetica"/>
                <a:cs typeface="Helvetica"/>
              </a:defRPr>
            </a:lvl1pPr>
          </a:lstStyle>
          <a:p>
            <a:r>
              <a:rPr lang="en-US" dirty="0"/>
              <a:t>Click to edit slide title</a:t>
            </a:r>
          </a:p>
        </p:txBody>
      </p:sp>
      <p:sp>
        <p:nvSpPr>
          <p:cNvPr id="10" name="Text Placeholder 3"/>
          <p:cNvSpPr>
            <a:spLocks noGrp="1"/>
          </p:cNvSpPr>
          <p:nvPr>
            <p:ph type="body" sz="half" idx="11" hasCustomPrompt="1"/>
          </p:nvPr>
        </p:nvSpPr>
        <p:spPr>
          <a:xfrm>
            <a:off x="607391" y="1700696"/>
            <a:ext cx="2994791" cy="3887304"/>
          </a:xfrm>
          <a:prstGeom prst="rect">
            <a:avLst/>
          </a:prstGeom>
        </p:spPr>
        <p:txBody>
          <a:bodyPr lIns="0" tIns="0" rIns="0" bIns="0" anchor="t"/>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5" name="Media Placeholder 4"/>
          <p:cNvSpPr>
            <a:spLocks noGrp="1"/>
          </p:cNvSpPr>
          <p:nvPr>
            <p:ph type="media" sz="quarter" idx="12" hasCustomPrompt="1"/>
          </p:nvPr>
        </p:nvSpPr>
        <p:spPr>
          <a:xfrm>
            <a:off x="3684588" y="1700213"/>
            <a:ext cx="4851400" cy="3887787"/>
          </a:xfrm>
          <a:prstGeom prst="rect">
            <a:avLst/>
          </a:prstGeom>
        </p:spPr>
        <p:txBody>
          <a:bodyPr vert="horz" lIns="0" tIns="0" rIns="0" bIns="0" anchor="ctr"/>
          <a:lstStyle>
            <a:lvl1pPr marL="0" marR="0" indent="0" algn="ctr" defTabSz="457200" rtl="0" eaLnBrk="1" fontAlgn="auto" latinLnBrk="0" hangingPunct="1">
              <a:lnSpc>
                <a:spcPct val="70000"/>
              </a:lnSpc>
              <a:spcBef>
                <a:spcPct val="20000"/>
              </a:spcBef>
              <a:spcAft>
                <a:spcPts val="0"/>
              </a:spcAft>
              <a:buClrTx/>
              <a:buSzTx/>
              <a:buFont typeface="Arial"/>
              <a:buNone/>
              <a:tabLst/>
              <a:defRPr sz="2400" baseline="0">
                <a:latin typeface="Helvetica"/>
                <a:cs typeface="Helvetica"/>
              </a:defRPr>
            </a:lvl1pPr>
          </a:lstStyle>
          <a:p>
            <a:r>
              <a:rPr lang="en-US" dirty="0"/>
              <a:t>Click to add video</a:t>
            </a:r>
          </a:p>
        </p:txBody>
      </p:sp>
      <p:sp>
        <p:nvSpPr>
          <p:cNvPr id="9"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661508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video + text">
    <p:spTree>
      <p:nvGrpSpPr>
        <p:cNvPr id="1" name=""/>
        <p:cNvGrpSpPr/>
        <p:nvPr/>
      </p:nvGrpSpPr>
      <p:grpSpPr>
        <a:xfrm>
          <a:off x="0" y="0"/>
          <a:ext cx="0" cy="0"/>
          <a:chOff x="0" y="0"/>
          <a:chExt cx="0" cy="0"/>
        </a:xfrm>
      </p:grpSpPr>
      <p:sp>
        <p:nvSpPr>
          <p:cNvPr id="10" name="Text Placeholder 3"/>
          <p:cNvSpPr>
            <a:spLocks noGrp="1"/>
          </p:cNvSpPr>
          <p:nvPr>
            <p:ph type="body" sz="half" idx="11" hasCustomPrompt="1"/>
          </p:nvPr>
        </p:nvSpPr>
        <p:spPr>
          <a:xfrm>
            <a:off x="607391" y="4817047"/>
            <a:ext cx="7928597" cy="770953"/>
          </a:xfrm>
          <a:prstGeom prst="rect">
            <a:avLst/>
          </a:prstGeom>
        </p:spPr>
        <p:txBody>
          <a:bodyPr lIns="0" tIns="0" rIns="0" bIns="0" anchor="b"/>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5" name="Media Placeholder 4"/>
          <p:cNvSpPr>
            <a:spLocks noGrp="1"/>
          </p:cNvSpPr>
          <p:nvPr>
            <p:ph type="media" sz="quarter" idx="12" hasCustomPrompt="1"/>
          </p:nvPr>
        </p:nvSpPr>
        <p:spPr>
          <a:xfrm>
            <a:off x="607391" y="551207"/>
            <a:ext cx="7928597" cy="4162864"/>
          </a:xfrm>
          <a:prstGeom prst="rect">
            <a:avLst/>
          </a:prstGeom>
        </p:spPr>
        <p:txBody>
          <a:bodyPr vert="horz" lIns="0" tIns="0" rIns="0" bIns="0" anchor="ctr"/>
          <a:lstStyle>
            <a:lvl1pPr marL="0" marR="0" indent="0" algn="ctr" defTabSz="457200" rtl="0" eaLnBrk="1" fontAlgn="auto" latinLnBrk="0" hangingPunct="1">
              <a:lnSpc>
                <a:spcPct val="70000"/>
              </a:lnSpc>
              <a:spcBef>
                <a:spcPct val="20000"/>
              </a:spcBef>
              <a:spcAft>
                <a:spcPts val="0"/>
              </a:spcAft>
              <a:buClrTx/>
              <a:buSzTx/>
              <a:buFont typeface="Arial"/>
              <a:buNone/>
              <a:tabLst/>
              <a:defRPr sz="2400" baseline="0">
                <a:latin typeface="Helvetica"/>
                <a:cs typeface="Helvetica"/>
              </a:defRPr>
            </a:lvl1pPr>
          </a:lstStyle>
          <a:p>
            <a:r>
              <a:rPr lang="en-US" dirty="0"/>
              <a:t>Click to add video</a:t>
            </a:r>
          </a:p>
        </p:txBody>
      </p:sp>
      <p:sp>
        <p:nvSpPr>
          <p:cNvPr id="6" name="Text Placeholder 3"/>
          <p:cNvSpPr>
            <a:spLocks noGrp="1"/>
          </p:cNvSpPr>
          <p:nvPr>
            <p:ph type="body" sz="quarter" idx="13"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9"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2142195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image + text">
    <p:spTree>
      <p:nvGrpSpPr>
        <p:cNvPr id="1" name=""/>
        <p:cNvGrpSpPr/>
        <p:nvPr/>
      </p:nvGrpSpPr>
      <p:grpSpPr>
        <a:xfrm>
          <a:off x="0" y="0"/>
          <a:ext cx="0" cy="0"/>
          <a:chOff x="0" y="0"/>
          <a:chExt cx="0" cy="0"/>
        </a:xfrm>
      </p:grpSpPr>
      <p:sp>
        <p:nvSpPr>
          <p:cNvPr id="10" name="Text Placeholder 3"/>
          <p:cNvSpPr>
            <a:spLocks noGrp="1"/>
          </p:cNvSpPr>
          <p:nvPr>
            <p:ph type="body" sz="half" idx="11" hasCustomPrompt="1"/>
          </p:nvPr>
        </p:nvSpPr>
        <p:spPr>
          <a:xfrm>
            <a:off x="607391" y="4817047"/>
            <a:ext cx="7928597" cy="770953"/>
          </a:xfrm>
          <a:prstGeom prst="rect">
            <a:avLst/>
          </a:prstGeom>
        </p:spPr>
        <p:txBody>
          <a:bodyPr lIns="0" tIns="0" rIns="0" bIns="0" anchor="b"/>
          <a:lstStyle>
            <a:lvl1pPr marL="0" indent="0" algn="l">
              <a:lnSpc>
                <a:spcPct val="90000"/>
              </a:lnSpc>
              <a:spcBef>
                <a:spcPts val="1176"/>
              </a:spcBef>
              <a:buNone/>
              <a:defRPr sz="2400" b="0" baseline="0">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
        <p:nvSpPr>
          <p:cNvPr id="6" name="Picture Placeholder 5"/>
          <p:cNvSpPr>
            <a:spLocks noGrp="1"/>
          </p:cNvSpPr>
          <p:nvPr>
            <p:ph type="pic" sz="quarter" idx="13" hasCustomPrompt="1"/>
          </p:nvPr>
        </p:nvSpPr>
        <p:spPr>
          <a:xfrm>
            <a:off x="607392" y="550863"/>
            <a:ext cx="7928596" cy="4162425"/>
          </a:xfrm>
          <a:prstGeom prst="rect">
            <a:avLst/>
          </a:prstGeom>
        </p:spPr>
        <p:txBody>
          <a:bodyPr vert="horz" lIns="0" tIns="0" rIns="0" bIns="0" anchor="ctr"/>
          <a:lstStyle>
            <a:lvl1pPr marL="0" indent="0" algn="ctr">
              <a:buNone/>
              <a:defRPr sz="2400">
                <a:latin typeface="Helvetica"/>
                <a:cs typeface="Helvetica"/>
              </a:defRPr>
            </a:lvl1pPr>
          </a:lstStyle>
          <a:p>
            <a:r>
              <a:rPr lang="en-US" dirty="0"/>
              <a:t>Click to add picture</a:t>
            </a:r>
          </a:p>
        </p:txBody>
      </p:sp>
      <p:sp>
        <p:nvSpPr>
          <p:cNvPr id="9" name="Text Placeholder 3"/>
          <p:cNvSpPr>
            <a:spLocks noGrp="1"/>
          </p:cNvSpPr>
          <p:nvPr>
            <p:ph type="body" sz="quarter" idx="12" hasCustomPrompt="1"/>
          </p:nvPr>
        </p:nvSpPr>
        <p:spPr>
          <a:xfrm>
            <a:off x="608013" y="6015038"/>
            <a:ext cx="5995987" cy="338137"/>
          </a:xfrm>
          <a:prstGeom prst="rect">
            <a:avLst/>
          </a:prstGeom>
        </p:spPr>
        <p:txBody>
          <a:bodyPr vert="horz" lIns="0" tIns="0" rIns="0" bIns="0"/>
          <a:lstStyle>
            <a:lvl1pPr marL="0" indent="0">
              <a:buNone/>
              <a:defRPr sz="1800" b="1">
                <a:latin typeface="Helvetica"/>
                <a:cs typeface="Helvetica"/>
              </a:defRPr>
            </a:lvl1pPr>
          </a:lstStyle>
          <a:p>
            <a:r>
              <a:rPr lang="en-GB" dirty="0"/>
              <a:t>Click to edit presentation title</a:t>
            </a:r>
          </a:p>
        </p:txBody>
      </p:sp>
      <p:sp>
        <p:nvSpPr>
          <p:cNvPr id="11" name="Text Placeholder 3"/>
          <p:cNvSpPr txBox="1">
            <a:spLocks/>
          </p:cNvSpPr>
          <p:nvPr userDrawn="1"/>
        </p:nvSpPr>
        <p:spPr>
          <a:xfrm>
            <a:off x="607391" y="6399800"/>
            <a:ext cx="5996608" cy="209619"/>
          </a:xfrm>
          <a:prstGeom prst="rect">
            <a:avLst/>
          </a:prstGeom>
        </p:spPr>
        <p:txBody>
          <a:bodyPr lIns="0" tIns="0" rIns="0" bIns="0" anchor="t"/>
          <a:lstStyle>
            <a:lvl1pPr marL="0" indent="0" algn="l" defTabSz="457200" rtl="0" eaLnBrk="1" latinLnBrk="0" hangingPunct="1">
              <a:lnSpc>
                <a:spcPct val="80000"/>
              </a:lnSpc>
              <a:spcBef>
                <a:spcPts val="1176"/>
              </a:spcBef>
              <a:buFont typeface="Arial"/>
              <a:buNone/>
              <a:defRPr sz="1800" b="0" kern="1200">
                <a:solidFill>
                  <a:schemeClr val="tx1"/>
                </a:solidFill>
                <a:latin typeface="Helvetica"/>
                <a:ea typeface="+mn-ea"/>
                <a:cs typeface="Helvetica"/>
              </a:defRPr>
            </a:lvl1pPr>
            <a:lvl2pPr marL="457200" indent="0" algn="l" defTabSz="457200" rtl="0" eaLnBrk="1" latinLnBrk="0" hangingPunct="1">
              <a:spcBef>
                <a:spcPct val="20000"/>
              </a:spcBef>
              <a:buFont typeface="Arial"/>
              <a:buNone/>
              <a:defRPr sz="1200" kern="1200">
                <a:solidFill>
                  <a:schemeClr val="tx1"/>
                </a:solidFill>
                <a:latin typeface="+mn-lt"/>
                <a:ea typeface="+mn-ea"/>
                <a:cs typeface="+mn-cs"/>
              </a:defRPr>
            </a:lvl2pPr>
            <a:lvl3pPr marL="914400" indent="0" algn="l" defTabSz="457200" rtl="0" eaLnBrk="1" latinLnBrk="0" hangingPunct="1">
              <a:spcBef>
                <a:spcPct val="20000"/>
              </a:spcBef>
              <a:buFont typeface="Arial"/>
              <a:buNone/>
              <a:defRPr sz="1000" kern="1200">
                <a:solidFill>
                  <a:schemeClr val="tx1"/>
                </a:solidFill>
                <a:latin typeface="+mn-lt"/>
                <a:ea typeface="+mn-ea"/>
                <a:cs typeface="+mn-cs"/>
              </a:defRPr>
            </a:lvl3pPr>
            <a:lvl4pPr marL="1371600" indent="0" algn="l" defTabSz="457200" rtl="0" eaLnBrk="1" latinLnBrk="0" hangingPunct="1">
              <a:spcBef>
                <a:spcPct val="20000"/>
              </a:spcBef>
              <a:buFont typeface="Arial"/>
              <a:buNone/>
              <a:defRPr sz="900" kern="1200">
                <a:solidFill>
                  <a:schemeClr val="tx1"/>
                </a:solidFill>
                <a:latin typeface="+mn-lt"/>
                <a:ea typeface="+mn-ea"/>
                <a:cs typeface="+mn-cs"/>
              </a:defRPr>
            </a:lvl4pPr>
            <a:lvl5pPr marL="1828800" indent="0" algn="l" defTabSz="457200" rtl="0" eaLnBrk="1" latinLnBrk="0" hangingPunct="1">
              <a:spcBef>
                <a:spcPct val="20000"/>
              </a:spcBef>
              <a:buFont typeface="Arial"/>
              <a:buNone/>
              <a:defRPr sz="900" kern="1200">
                <a:solidFill>
                  <a:schemeClr val="tx1"/>
                </a:solidFill>
                <a:latin typeface="+mn-lt"/>
                <a:ea typeface="+mn-ea"/>
                <a:cs typeface="+mn-cs"/>
              </a:defRPr>
            </a:lvl5pPr>
            <a:lvl6pPr marL="2286000" indent="0" algn="l" defTabSz="457200" rtl="0" eaLnBrk="1" latinLnBrk="0" hangingPunct="1">
              <a:spcBef>
                <a:spcPct val="20000"/>
              </a:spcBef>
              <a:buFont typeface="Arial"/>
              <a:buNone/>
              <a:defRPr sz="900"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900"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900"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900" kern="1200">
                <a:solidFill>
                  <a:schemeClr val="tx1"/>
                </a:solidFill>
                <a:latin typeface="+mn-lt"/>
                <a:ea typeface="+mn-ea"/>
                <a:cs typeface="+mn-cs"/>
              </a:defRPr>
            </a:lvl9pPr>
          </a:lstStyle>
          <a:p>
            <a:r>
              <a:rPr lang="en-GB" dirty="0" err="1"/>
              <a:t>Dr.</a:t>
            </a:r>
            <a:r>
              <a:rPr lang="en-GB" dirty="0"/>
              <a:t> Neil Fox  |</a:t>
            </a:r>
            <a:r>
              <a:rPr lang="en-GB" baseline="0" dirty="0"/>
              <a:t>  </a:t>
            </a:r>
            <a:r>
              <a:rPr lang="en-US" sz="1800" b="0" kern="1200" dirty="0">
                <a:solidFill>
                  <a:schemeClr val="tx1"/>
                </a:solidFill>
                <a:latin typeface="Helvetica"/>
                <a:ea typeface="+mn-ea"/>
                <a:cs typeface="Helvetica"/>
              </a:rPr>
              <a:t>@</a:t>
            </a:r>
            <a:r>
              <a:rPr lang="en-US" sz="1800" b="0" kern="1200" dirty="0" err="1">
                <a:solidFill>
                  <a:schemeClr val="tx1"/>
                </a:solidFill>
                <a:latin typeface="Helvetica"/>
                <a:ea typeface="+mn-ea"/>
                <a:cs typeface="Helvetica"/>
              </a:rPr>
              <a:t>drneilfox</a:t>
            </a:r>
            <a:r>
              <a:rPr lang="en-US" sz="1800" b="0" kern="1200" dirty="0">
                <a:solidFill>
                  <a:schemeClr val="tx1"/>
                </a:solidFill>
                <a:latin typeface="Helvetica"/>
                <a:ea typeface="+mn-ea"/>
                <a:cs typeface="Helvetica"/>
              </a:rPr>
              <a:t> </a:t>
            </a:r>
            <a:endParaRPr lang="en-GB" dirty="0"/>
          </a:p>
        </p:txBody>
      </p:sp>
    </p:spTree>
    <p:extLst>
      <p:ext uri="{BB962C8B-B14F-4D97-AF65-F5344CB8AC3E}">
        <p14:creationId xmlns:p14="http://schemas.microsoft.com/office/powerpoint/2010/main" val="3876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ro slide horizontal 1">
    <p:spTree>
      <p:nvGrpSpPr>
        <p:cNvPr id="1" name=""/>
        <p:cNvGrpSpPr/>
        <p:nvPr/>
      </p:nvGrpSpPr>
      <p:grpSpPr>
        <a:xfrm>
          <a:off x="0" y="0"/>
          <a:ext cx="0" cy="0"/>
          <a:chOff x="0" y="0"/>
          <a:chExt cx="0" cy="0"/>
        </a:xfrm>
      </p:grpSpPr>
      <p:pic>
        <p:nvPicPr>
          <p:cNvPr id="3" name="Picture 2" descr="BGs2.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sp>
        <p:nvSpPr>
          <p:cNvPr id="7" name="Picture Placeholder 3"/>
          <p:cNvSpPr>
            <a:spLocks noGrp="1"/>
          </p:cNvSpPr>
          <p:nvPr>
            <p:ph type="pic" sz="quarter" idx="12" hasCustomPrompt="1"/>
          </p:nvPr>
        </p:nvSpPr>
        <p:spPr>
          <a:xfrm>
            <a:off x="-1" y="0"/>
            <a:ext cx="9142571" cy="4675015"/>
          </a:xfrm>
          <a:prstGeom prst="rect">
            <a:avLst/>
          </a:prstGeom>
        </p:spPr>
        <p:txBody>
          <a:bodyPr vert="horz" lIns="0" tIns="0" rIns="0" bIns="0" anchor="ctr"/>
          <a:lstStyle>
            <a:lvl1pPr marL="0" indent="0" algn="ctr">
              <a:lnSpc>
                <a:spcPct val="70000"/>
              </a:lnSpc>
              <a:buNone/>
              <a:defRPr sz="2400">
                <a:latin typeface="Helvetica"/>
                <a:cs typeface="Helvetica"/>
              </a:defRPr>
            </a:lvl1pPr>
          </a:lstStyle>
          <a:p>
            <a:r>
              <a:rPr lang="en-US" dirty="0"/>
              <a:t>Click to add picture</a:t>
            </a:r>
          </a:p>
        </p:txBody>
      </p:sp>
      <p:sp>
        <p:nvSpPr>
          <p:cNvPr id="13" name="Title 1"/>
          <p:cNvSpPr>
            <a:spLocks noGrp="1"/>
          </p:cNvSpPr>
          <p:nvPr>
            <p:ph type="ctrTitle" hasCustomPrompt="1"/>
          </p:nvPr>
        </p:nvSpPr>
        <p:spPr>
          <a:xfrm>
            <a:off x="607391" y="5165558"/>
            <a:ext cx="7929218" cy="895489"/>
          </a:xfrm>
          <a:prstGeom prst="rect">
            <a:avLst/>
          </a:prstGeom>
        </p:spPr>
        <p:txBody>
          <a:bodyPr lIns="0" tIns="0" rIns="0" bIns="0"/>
          <a:lstStyle>
            <a:lvl1pPr algn="l">
              <a:lnSpc>
                <a:spcPct val="90000"/>
              </a:lnSpc>
              <a:defRPr sz="3200" b="1" baseline="0">
                <a:solidFill>
                  <a:schemeClr val="bg1"/>
                </a:solidFill>
                <a:latin typeface="Helvetica"/>
                <a:cs typeface="Helvetica"/>
              </a:defRPr>
            </a:lvl1pPr>
          </a:lstStyle>
          <a:p>
            <a:r>
              <a:rPr lang="en-US" dirty="0"/>
              <a:t>Click to edit presentation title</a:t>
            </a:r>
          </a:p>
        </p:txBody>
      </p:sp>
      <p:sp>
        <p:nvSpPr>
          <p:cNvPr id="14" name="Text Placeholder 3"/>
          <p:cNvSpPr>
            <a:spLocks noGrp="1"/>
          </p:cNvSpPr>
          <p:nvPr>
            <p:ph type="body" sz="half" idx="11" hasCustomPrompt="1"/>
          </p:nvPr>
        </p:nvSpPr>
        <p:spPr>
          <a:xfrm>
            <a:off x="607391" y="6061047"/>
            <a:ext cx="3989193" cy="508317"/>
          </a:xfrm>
          <a:prstGeom prst="rect">
            <a:avLst/>
          </a:prstGeom>
        </p:spPr>
        <p:txBody>
          <a:bodyPr lIns="0" tIns="0" rIns="0" bIns="0" anchor="b"/>
          <a:lstStyle>
            <a:lvl1pPr marL="0" indent="0" algn="l">
              <a:lnSpc>
                <a:spcPct val="90000"/>
              </a:lnSpc>
              <a:spcBef>
                <a:spcPts val="1176"/>
              </a:spcBef>
              <a:buNone/>
              <a:defRPr sz="2400" b="0" baseline="0">
                <a:solidFill>
                  <a:schemeClr val="bg1"/>
                </a:solidFill>
                <a:latin typeface="Helvetica"/>
                <a:cs typeface="Helvetic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add copy</a:t>
            </a:r>
          </a:p>
        </p:txBody>
      </p:sp>
    </p:spTree>
    <p:extLst>
      <p:ext uri="{BB962C8B-B14F-4D97-AF65-F5344CB8AC3E}">
        <p14:creationId xmlns:p14="http://schemas.microsoft.com/office/powerpoint/2010/main" val="3488228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Picture 15" descr="PPT template for Neil.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142571" cy="6858000"/>
          </a:xfrm>
          <a:prstGeom prst="rect">
            <a:avLst/>
          </a:prstGeom>
        </p:spPr>
      </p:pic>
      <p:cxnSp>
        <p:nvCxnSpPr>
          <p:cNvPr id="9" name="Straight Connector 8"/>
          <p:cNvCxnSpPr/>
          <p:nvPr userDrawn="1"/>
        </p:nvCxnSpPr>
        <p:spPr>
          <a:xfrm>
            <a:off x="629478" y="5875130"/>
            <a:ext cx="7896087" cy="0"/>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4" name="Picture 13" descr="RGB.png"/>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6959891" y="6182384"/>
            <a:ext cx="1565673" cy="384659"/>
          </a:xfrm>
          <a:prstGeom prst="rect">
            <a:avLst/>
          </a:prstGeom>
        </p:spPr>
      </p:pic>
    </p:spTree>
    <p:extLst>
      <p:ext uri="{BB962C8B-B14F-4D97-AF65-F5344CB8AC3E}">
        <p14:creationId xmlns:p14="http://schemas.microsoft.com/office/powerpoint/2010/main" val="421844253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8" r:id="rId3"/>
    <p:sldLayoutId id="2147483663" r:id="rId4"/>
    <p:sldLayoutId id="2147483664" r:id="rId5"/>
    <p:sldLayoutId id="2147483659" r:id="rId6"/>
    <p:sldLayoutId id="2147483660" r:id="rId7"/>
    <p:sldLayoutId id="2147483661" r:id="rId8"/>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006545"/>
      </p:ext>
    </p:extLst>
  </p:cSld>
  <p:clrMap bg1="lt1" tx1="dk1" bg2="lt2" tx2="dk2" accent1="accent1" accent2="accent2" accent3="accent3" accent4="accent4" accent5="accent5" accent6="accent6" hlink="hlink" folHlink="folHlink"/>
  <p:sldLayoutIdLst>
    <p:sldLayoutId id="2147483670" r:id="rId1"/>
    <p:sldLayoutId id="2147483673" r:id="rId2"/>
    <p:sldLayoutId id="2147483674"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hyperlink" Target="https://www.filmcomment.com/blog/the-film-comment-podcast-the-rep-report-7/"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sz="2200" dirty="0"/>
              <a:t>Collection-making: Podcasting as a contemporary curation practice</a:t>
            </a:r>
            <a:br>
              <a:rPr lang="en-GB" dirty="0"/>
            </a:br>
            <a:endParaRPr lang="en-US" dirty="0"/>
          </a:p>
        </p:txBody>
      </p:sp>
      <p:sp>
        <p:nvSpPr>
          <p:cNvPr id="4" name="Text Placeholder 3"/>
          <p:cNvSpPr>
            <a:spLocks noGrp="1"/>
          </p:cNvSpPr>
          <p:nvPr>
            <p:ph type="body" sz="half" idx="11"/>
          </p:nvPr>
        </p:nvSpPr>
        <p:spPr/>
        <p:txBody>
          <a:bodyPr/>
          <a:lstStyle/>
          <a:p>
            <a:r>
              <a:rPr lang="en-US" dirty="0" err="1"/>
              <a:t>Dr</a:t>
            </a:r>
            <a:r>
              <a:rPr lang="en-US" dirty="0"/>
              <a:t> Neil Fox</a:t>
            </a:r>
          </a:p>
        </p:txBody>
      </p:sp>
      <p:sp>
        <p:nvSpPr>
          <p:cNvPr id="5" name="Picture Placeholder 4">
            <a:extLst>
              <a:ext uri="{FF2B5EF4-FFF2-40B4-BE49-F238E27FC236}">
                <a16:creationId xmlns:a16="http://schemas.microsoft.com/office/drawing/2014/main" id="{B8EF5D1B-3128-234E-A116-4F9C5755263F}"/>
              </a:ext>
            </a:extLst>
          </p:cNvPr>
          <p:cNvSpPr>
            <a:spLocks noGrp="1"/>
          </p:cNvSpPr>
          <p:nvPr>
            <p:ph type="pic" sz="quarter" idx="12"/>
          </p:nvPr>
        </p:nvSpPr>
        <p:spPr/>
      </p:sp>
    </p:spTree>
    <p:extLst>
      <p:ext uri="{BB962C8B-B14F-4D97-AF65-F5344CB8AC3E}">
        <p14:creationId xmlns:p14="http://schemas.microsoft.com/office/powerpoint/2010/main" val="3283571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David Buckingham (2019, 55)</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‘a reflexive process, in which we constantly have to question our own preconceptions, interpretations and conclusions. It means avoiding the rush to judgement, and recognising the limitations of claims we make about what we know, and hence about how certain we can really be’</a:t>
            </a:r>
          </a:p>
        </p:txBody>
      </p:sp>
    </p:spTree>
    <p:extLst>
      <p:ext uri="{BB962C8B-B14F-4D97-AF65-F5344CB8AC3E}">
        <p14:creationId xmlns:p14="http://schemas.microsoft.com/office/powerpoint/2010/main" val="3551952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39)</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000" dirty="0"/>
              <a:t>‘To make a collection is to find acquire organise and store items [...] It is also inevitably, a way of thinking about the world. The connections and principles that produce a collection contain assumptions, juxtapositions, findings, experimental possibilities and associations. Collection-making, you could say, is a method of producing knowledge’</a:t>
            </a:r>
          </a:p>
        </p:txBody>
      </p:sp>
    </p:spTree>
    <p:extLst>
      <p:ext uri="{BB962C8B-B14F-4D97-AF65-F5344CB8AC3E}">
        <p14:creationId xmlns:p14="http://schemas.microsoft.com/office/powerpoint/2010/main" val="3978669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Simon Reynolds (2012, xxi)</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000" dirty="0"/>
              <a:t>‘We’ve become victims of our ever-increasing capacity to store, organise, instantly access, and share vast amounts if cultural data. Not only has there never been a society so obsessed with the cultural </a:t>
            </a:r>
            <a:r>
              <a:rPr lang="en-GB" sz="3000" dirty="0" err="1"/>
              <a:t>artifacts</a:t>
            </a:r>
            <a:r>
              <a:rPr lang="en-GB" sz="3000" dirty="0"/>
              <a:t> of its immediate past, but there has never before been a society that is </a:t>
            </a:r>
            <a:r>
              <a:rPr lang="en-GB" sz="3000" i="1" dirty="0"/>
              <a:t>able </a:t>
            </a:r>
            <a:r>
              <a:rPr lang="en-GB" sz="3000" dirty="0"/>
              <a:t>to access the immediate past so easily and so copiously’</a:t>
            </a:r>
          </a:p>
        </p:txBody>
      </p:sp>
    </p:spTree>
    <p:extLst>
      <p:ext uri="{BB962C8B-B14F-4D97-AF65-F5344CB8AC3E}">
        <p14:creationId xmlns:p14="http://schemas.microsoft.com/office/powerpoint/2010/main" val="3113480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John Robb Tapes</a:t>
            </a:r>
          </a:p>
        </p:txBody>
      </p:sp>
      <p:sp>
        <p:nvSpPr>
          <p:cNvPr id="5" name="Text Placeholder 4"/>
          <p:cNvSpPr>
            <a:spLocks noGrp="1"/>
          </p:cNvSpPr>
          <p:nvPr>
            <p:ph type="body" sz="half" idx="11"/>
          </p:nvPr>
        </p:nvSpPr>
        <p:spPr/>
        <p:txBody>
          <a:bodyPr/>
          <a:lstStyle/>
          <a:p>
            <a:r>
              <a:rPr lang="en-US" sz="1800" dirty="0"/>
              <a:t>Episode 1: Nirvana</a:t>
            </a:r>
          </a:p>
        </p:txBody>
      </p:sp>
      <p:sp>
        <p:nvSpPr>
          <p:cNvPr id="4" name="Picture Placeholder 3">
            <a:extLst>
              <a:ext uri="{FF2B5EF4-FFF2-40B4-BE49-F238E27FC236}">
                <a16:creationId xmlns:a16="http://schemas.microsoft.com/office/drawing/2014/main" id="{3ED4E3F0-20E7-E749-BCDD-8D34A23BE3B1}"/>
              </a:ext>
            </a:extLst>
          </p:cNvPr>
          <p:cNvSpPr>
            <a:spLocks noGrp="1"/>
          </p:cNvSpPr>
          <p:nvPr>
            <p:ph type="pic" sz="quarter" idx="12"/>
          </p:nvPr>
        </p:nvSpPr>
        <p:spPr/>
      </p:sp>
    </p:spTree>
    <p:extLst>
      <p:ext uri="{BB962C8B-B14F-4D97-AF65-F5344CB8AC3E}">
        <p14:creationId xmlns:p14="http://schemas.microsoft.com/office/powerpoint/2010/main" val="525653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Les Back (2007, 23).</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‘the past refuses to stay in its place that is behind us, it is unstable. Equally the present cannot simply explain the past from the point of the now’</a:t>
            </a:r>
          </a:p>
        </p:txBody>
      </p:sp>
    </p:spTree>
    <p:extLst>
      <p:ext uri="{BB962C8B-B14F-4D97-AF65-F5344CB8AC3E}">
        <p14:creationId xmlns:p14="http://schemas.microsoft.com/office/powerpoint/2010/main" val="4011445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Simon Reynolds (2012, xxv-xxvi)</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‘Nostalgia in the modern sense is an impossible emotion or at least an incurable one: the only remedy would involve time travel’</a:t>
            </a:r>
          </a:p>
        </p:txBody>
      </p:sp>
    </p:spTree>
    <p:extLst>
      <p:ext uri="{BB962C8B-B14F-4D97-AF65-F5344CB8AC3E}">
        <p14:creationId xmlns:p14="http://schemas.microsoft.com/office/powerpoint/2010/main" val="66065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Paris Review</a:t>
            </a:r>
          </a:p>
        </p:txBody>
      </p:sp>
      <p:sp>
        <p:nvSpPr>
          <p:cNvPr id="5" name="Text Placeholder 4"/>
          <p:cNvSpPr>
            <a:spLocks noGrp="1"/>
          </p:cNvSpPr>
          <p:nvPr>
            <p:ph type="body" sz="half" idx="11"/>
          </p:nvPr>
        </p:nvSpPr>
        <p:spPr/>
        <p:txBody>
          <a:bodyPr/>
          <a:lstStyle/>
          <a:p>
            <a:r>
              <a:rPr lang="en-US" sz="1800" dirty="0"/>
              <a:t>Episode 4: Missed Connections</a:t>
            </a:r>
          </a:p>
        </p:txBody>
      </p:sp>
      <p:sp>
        <p:nvSpPr>
          <p:cNvPr id="4" name="Picture Placeholder 3">
            <a:extLst>
              <a:ext uri="{FF2B5EF4-FFF2-40B4-BE49-F238E27FC236}">
                <a16:creationId xmlns:a16="http://schemas.microsoft.com/office/drawing/2014/main" id="{96B6B4C1-ACCD-0245-ABFA-85CD63676368}"/>
              </a:ext>
            </a:extLst>
          </p:cNvPr>
          <p:cNvSpPr>
            <a:spLocks noGrp="1"/>
          </p:cNvSpPr>
          <p:nvPr>
            <p:ph type="pic" sz="quarter" idx="12"/>
          </p:nvPr>
        </p:nvSpPr>
        <p:spPr/>
      </p:sp>
    </p:spTree>
    <p:extLst>
      <p:ext uri="{BB962C8B-B14F-4D97-AF65-F5344CB8AC3E}">
        <p14:creationId xmlns:p14="http://schemas.microsoft.com/office/powerpoint/2010/main" val="3697730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a:t>
            </a:r>
            <a:r>
              <a:rPr lang="en-US" dirty="0" err="1"/>
              <a:t>Cinematologists</a:t>
            </a:r>
            <a:endParaRPr lang="en-US" dirty="0"/>
          </a:p>
        </p:txBody>
      </p:sp>
      <p:sp>
        <p:nvSpPr>
          <p:cNvPr id="5" name="Text Placeholder 4"/>
          <p:cNvSpPr>
            <a:spLocks noGrp="1"/>
          </p:cNvSpPr>
          <p:nvPr>
            <p:ph type="body" sz="half" idx="11"/>
          </p:nvPr>
        </p:nvSpPr>
        <p:spPr/>
        <p:txBody>
          <a:bodyPr/>
          <a:lstStyle/>
          <a:p>
            <a:r>
              <a:rPr lang="en-US" sz="1800" dirty="0"/>
              <a:t>Episode 84: Sleep Has Her House</a:t>
            </a:r>
          </a:p>
        </p:txBody>
      </p:sp>
      <p:sp>
        <p:nvSpPr>
          <p:cNvPr id="6" name="Picture Placeholder 5">
            <a:extLst>
              <a:ext uri="{FF2B5EF4-FFF2-40B4-BE49-F238E27FC236}">
                <a16:creationId xmlns:a16="http://schemas.microsoft.com/office/drawing/2014/main" id="{7D77CEA4-1AE8-0C4B-A3AC-6DBC42A853AB}"/>
              </a:ext>
            </a:extLst>
          </p:cNvPr>
          <p:cNvSpPr>
            <a:spLocks noGrp="1"/>
          </p:cNvSpPr>
          <p:nvPr>
            <p:ph type="pic" sz="quarter" idx="12"/>
          </p:nvPr>
        </p:nvSpPr>
        <p:spPr/>
      </p:sp>
    </p:spTree>
    <p:extLst>
      <p:ext uri="{BB962C8B-B14F-4D97-AF65-F5344CB8AC3E}">
        <p14:creationId xmlns:p14="http://schemas.microsoft.com/office/powerpoint/2010/main" val="188317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t (2015, 01)</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‘the task of curating is to make junctions, to allow different elements to touch’ </a:t>
            </a:r>
          </a:p>
          <a:p>
            <a:endParaRPr lang="en-GB" sz="3400" dirty="0"/>
          </a:p>
        </p:txBody>
      </p:sp>
    </p:spTree>
    <p:extLst>
      <p:ext uri="{BB962C8B-B14F-4D97-AF65-F5344CB8AC3E}">
        <p14:creationId xmlns:p14="http://schemas.microsoft.com/office/powerpoint/2010/main" val="107646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Les Back (2007, 01).</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‘While the scale and complexity of global society may escape our total understanding, the sociologists can still pay attention to the fragments, the voices and stories that are otherwise passed over or ignored’ </a:t>
            </a:r>
          </a:p>
        </p:txBody>
      </p:sp>
    </p:spTree>
    <p:extLst>
      <p:ext uri="{BB962C8B-B14F-4D97-AF65-F5344CB8AC3E}">
        <p14:creationId xmlns:p14="http://schemas.microsoft.com/office/powerpoint/2010/main" val="222067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Terry Smith (2012, 18). </a:t>
            </a: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‘the title of curator is assumed by anyone who has a more than minimal role in bringing about a situation in which something creative might be done’</a:t>
            </a:r>
          </a:p>
          <a:p>
            <a:endParaRPr lang="en-US" sz="3400" dirty="0"/>
          </a:p>
        </p:txBody>
      </p:sp>
    </p:spTree>
    <p:extLst>
      <p:ext uri="{BB962C8B-B14F-4D97-AF65-F5344CB8AC3E}">
        <p14:creationId xmlns:p14="http://schemas.microsoft.com/office/powerpoint/2010/main" val="21396858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Black Men Can’t Jump In Hollywood</a:t>
            </a:r>
          </a:p>
        </p:txBody>
      </p:sp>
      <p:sp>
        <p:nvSpPr>
          <p:cNvPr id="5" name="Text Placeholder 4"/>
          <p:cNvSpPr>
            <a:spLocks noGrp="1"/>
          </p:cNvSpPr>
          <p:nvPr>
            <p:ph type="body" sz="half" idx="11"/>
          </p:nvPr>
        </p:nvSpPr>
        <p:spPr/>
        <p:txBody>
          <a:bodyPr/>
          <a:lstStyle/>
          <a:p>
            <a:endParaRPr lang="en-US" sz="1800" dirty="0"/>
          </a:p>
        </p:txBody>
      </p:sp>
      <p:sp>
        <p:nvSpPr>
          <p:cNvPr id="4" name="Picture Placeholder 3">
            <a:extLst>
              <a:ext uri="{FF2B5EF4-FFF2-40B4-BE49-F238E27FC236}">
                <a16:creationId xmlns:a16="http://schemas.microsoft.com/office/drawing/2014/main" id="{A66F77D5-F1BE-9145-9B9F-45688D912900}"/>
              </a:ext>
            </a:extLst>
          </p:cNvPr>
          <p:cNvSpPr>
            <a:spLocks noGrp="1"/>
          </p:cNvSpPr>
          <p:nvPr>
            <p:ph type="pic" sz="quarter" idx="12"/>
          </p:nvPr>
        </p:nvSpPr>
        <p:spPr/>
      </p:sp>
    </p:spTree>
    <p:extLst>
      <p:ext uri="{BB962C8B-B14F-4D97-AF65-F5344CB8AC3E}">
        <p14:creationId xmlns:p14="http://schemas.microsoft.com/office/powerpoint/2010/main" val="35992409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a:t>Racquel</a:t>
            </a:r>
            <a:r>
              <a:rPr lang="en-GB" dirty="0"/>
              <a:t> Gates (2018, 14).</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2800" dirty="0"/>
              <a:t>‘Representations do not do the work by themselves, and, to take it a step further, they may not even do the work that we presume them to do. When we refer to media as either positive or negative, we imply that the images push perceptions of blackness in one of two directions: either forward or backward. But is that their only function? What about resistant reading? And irony? And pleasure? Where do those factor in the equation?’</a:t>
            </a:r>
          </a:p>
        </p:txBody>
      </p:sp>
    </p:spTree>
    <p:extLst>
      <p:ext uri="{BB962C8B-B14F-4D97-AF65-F5344CB8AC3E}">
        <p14:creationId xmlns:p14="http://schemas.microsoft.com/office/powerpoint/2010/main" val="2695253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Black Men Can’t Jump In Hollywood</a:t>
            </a:r>
          </a:p>
        </p:txBody>
      </p:sp>
      <p:sp>
        <p:nvSpPr>
          <p:cNvPr id="5" name="Text Placeholder 4"/>
          <p:cNvSpPr>
            <a:spLocks noGrp="1"/>
          </p:cNvSpPr>
          <p:nvPr>
            <p:ph type="body" sz="half" idx="11"/>
          </p:nvPr>
        </p:nvSpPr>
        <p:spPr/>
        <p:txBody>
          <a:bodyPr/>
          <a:lstStyle/>
          <a:p>
            <a:r>
              <a:rPr lang="en-US" sz="1800" dirty="0"/>
              <a:t>I, Robot</a:t>
            </a:r>
          </a:p>
        </p:txBody>
      </p:sp>
      <p:sp>
        <p:nvSpPr>
          <p:cNvPr id="4" name="Picture Placeholder 3">
            <a:extLst>
              <a:ext uri="{FF2B5EF4-FFF2-40B4-BE49-F238E27FC236}">
                <a16:creationId xmlns:a16="http://schemas.microsoft.com/office/drawing/2014/main" id="{FD57E1CE-0457-2042-B46E-E30A907C5EA3}"/>
              </a:ext>
            </a:extLst>
          </p:cNvPr>
          <p:cNvSpPr>
            <a:spLocks noGrp="1"/>
          </p:cNvSpPr>
          <p:nvPr>
            <p:ph type="pic" sz="quarter" idx="12"/>
          </p:nvPr>
        </p:nvSpPr>
        <p:spPr/>
      </p:sp>
    </p:spTree>
    <p:extLst>
      <p:ext uri="{BB962C8B-B14F-4D97-AF65-F5344CB8AC3E}">
        <p14:creationId xmlns:p14="http://schemas.microsoft.com/office/powerpoint/2010/main" val="2104897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Albert Camus (1950. in 2018, 29).</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a:xfrm>
            <a:off x="607391" y="1700696"/>
            <a:ext cx="7929218" cy="3887304"/>
          </a:xfrm>
        </p:spPr>
        <p:txBody>
          <a:bodyPr/>
          <a:lstStyle/>
          <a:p>
            <a:r>
              <a:rPr lang="en-GB" sz="3400" dirty="0"/>
              <a:t>‘there is no culture without legacy’</a:t>
            </a:r>
          </a:p>
        </p:txBody>
      </p:sp>
    </p:spTree>
    <p:extLst>
      <p:ext uri="{BB962C8B-B14F-4D97-AF65-F5344CB8AC3E}">
        <p14:creationId xmlns:p14="http://schemas.microsoft.com/office/powerpoint/2010/main" val="18329471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Les Back (2007, 22).</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‘as much as the here also contains the elsewhere, the now also contains the legacy of the past’</a:t>
            </a:r>
          </a:p>
          <a:p>
            <a:endParaRPr lang="en-GB" sz="3400" dirty="0"/>
          </a:p>
        </p:txBody>
      </p:sp>
    </p:spTree>
    <p:extLst>
      <p:ext uri="{BB962C8B-B14F-4D97-AF65-F5344CB8AC3E}">
        <p14:creationId xmlns:p14="http://schemas.microsoft.com/office/powerpoint/2010/main" val="6984195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47)</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‘so many archives are still homeless’</a:t>
            </a:r>
          </a:p>
          <a:p>
            <a:endParaRPr lang="en-GB" sz="3400" dirty="0"/>
          </a:p>
        </p:txBody>
      </p:sp>
    </p:spTree>
    <p:extLst>
      <p:ext uri="{BB962C8B-B14F-4D97-AF65-F5344CB8AC3E}">
        <p14:creationId xmlns:p14="http://schemas.microsoft.com/office/powerpoint/2010/main" val="8087308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Albert Camus (1950. in 2018, 25-26).</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a:xfrm>
            <a:off x="607391" y="1700696"/>
            <a:ext cx="7929218" cy="3887304"/>
          </a:xfrm>
        </p:spPr>
        <p:txBody>
          <a:bodyPr/>
          <a:lstStyle/>
          <a:p>
            <a:r>
              <a:rPr lang="en-GB" sz="3400" dirty="0"/>
              <a:t>‘speak up, insofar as we can, for those who cannot do so’</a:t>
            </a:r>
          </a:p>
        </p:txBody>
      </p:sp>
    </p:spTree>
    <p:extLst>
      <p:ext uri="{BB962C8B-B14F-4D97-AF65-F5344CB8AC3E}">
        <p14:creationId xmlns:p14="http://schemas.microsoft.com/office/powerpoint/2010/main" val="4175946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57)</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‘are a way of archiving or preserving the past’</a:t>
            </a:r>
          </a:p>
        </p:txBody>
      </p:sp>
    </p:spTree>
    <p:extLst>
      <p:ext uri="{BB962C8B-B14F-4D97-AF65-F5344CB8AC3E}">
        <p14:creationId xmlns:p14="http://schemas.microsoft.com/office/powerpoint/2010/main" val="912901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Les Back (2007, 08).</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‘The listener’s commitment to hearing places us on the side of the story from the outset. Yet, this is not a proposal for blind acceptance or unquestioning agreement. Being a partisan to the human story in all its manifold diversity does not exclude maintaining a critical orientation to it’</a:t>
            </a:r>
          </a:p>
          <a:p>
            <a:endParaRPr lang="en-GB" sz="3400" dirty="0"/>
          </a:p>
        </p:txBody>
      </p:sp>
    </p:spTree>
    <p:extLst>
      <p:ext uri="{BB962C8B-B14F-4D97-AF65-F5344CB8AC3E}">
        <p14:creationId xmlns:p14="http://schemas.microsoft.com/office/powerpoint/2010/main" val="4166594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Charles Fairchild (2012 , 204)</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000" dirty="0"/>
              <a:t>‘The people I spoke to […] never really knew who might be listening. Most took it on faith that someone was listening closely enough to care about what they were saying. This was enough for them to want to speak to be heard, to speak to make sense and to speak to be understood. In the process they began to hear the unheard and understand the unknown’</a:t>
            </a:r>
          </a:p>
        </p:txBody>
      </p:sp>
    </p:spTree>
    <p:extLst>
      <p:ext uri="{BB962C8B-B14F-4D97-AF65-F5344CB8AC3E}">
        <p14:creationId xmlns:p14="http://schemas.microsoft.com/office/powerpoint/2010/main" val="1760956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Stewart Brand (2015, 169)</a:t>
            </a: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‘has been democratised by the net, so, in one sense, everybody is curating. If you're writing a blog, it's curating. So we're becoming editors and curators and those two are blending online’</a:t>
            </a:r>
            <a:endParaRPr lang="en-US" sz="3400" dirty="0"/>
          </a:p>
        </p:txBody>
      </p:sp>
    </p:spTree>
    <p:extLst>
      <p:ext uri="{BB962C8B-B14F-4D97-AF65-F5344CB8AC3E}">
        <p14:creationId xmlns:p14="http://schemas.microsoft.com/office/powerpoint/2010/main" val="26554626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a:t>Reference List</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1400" dirty="0"/>
              <a:t>Back, L. (2007). The Art of Listening. Berg Publishers. Oxford.</a:t>
            </a:r>
          </a:p>
          <a:p>
            <a:r>
              <a:rPr lang="en-GB" sz="1400" dirty="0"/>
              <a:t>Buckingham, D. (2019). The Media Education Manifesto. Polity. Cambridge.</a:t>
            </a:r>
          </a:p>
          <a:p>
            <a:r>
              <a:rPr lang="en-GB" sz="1400" dirty="0"/>
              <a:t>Bull, M and Back, L., eds. (2004). The Auditory Culture Reader. Bloomsbury. London</a:t>
            </a:r>
          </a:p>
          <a:p>
            <a:r>
              <a:rPr lang="en-GB" sz="1400" dirty="0"/>
              <a:t>Camus, A. (2018). Create Dangerously. Penguin Modern. London.</a:t>
            </a:r>
          </a:p>
          <a:p>
            <a:r>
              <a:rPr lang="en-GB" sz="1400" dirty="0"/>
              <a:t>Clark, A. (2019). </a:t>
            </a:r>
            <a:r>
              <a:rPr lang="en-GB" sz="1400" i="1" dirty="0"/>
              <a:t>The Rep Report #7: Black ‘90s at BAM. </a:t>
            </a:r>
            <a:r>
              <a:rPr lang="en-GB" sz="1400" dirty="0"/>
              <a:t>Film Comment Podcast. 1/5/19. </a:t>
            </a:r>
            <a:r>
              <a:rPr lang="en-GB" sz="1400" u="sng" dirty="0">
                <a:hlinkClick r:id="rId2"/>
              </a:rPr>
              <a:t>https://www.filmcomment.com/blog/the-film-comment-podcast-the-rep-report-7/</a:t>
            </a:r>
            <a:r>
              <a:rPr lang="en-GB" sz="1400" dirty="0"/>
              <a:t>. Accessed 30/12/19.</a:t>
            </a:r>
          </a:p>
          <a:p>
            <a:r>
              <a:rPr lang="en-GB" sz="1400" dirty="0"/>
              <a:t>Fairchild, C. (2012). Music, Radio and the Public Sphere. Palgrave Macmillan. London.</a:t>
            </a:r>
          </a:p>
          <a:p>
            <a:r>
              <a:rPr lang="en-GB" sz="1400" dirty="0"/>
              <a:t>Gates, R. (n.d.). Double Negative: The Black Image and Popular Culture. Duke University Press. Durham, NC.</a:t>
            </a:r>
          </a:p>
          <a:p>
            <a:r>
              <a:rPr lang="en-GB" sz="1400" dirty="0"/>
              <a:t>Obrist, H.-U. (2008). A Brief History of Curating. </a:t>
            </a:r>
            <a:r>
              <a:rPr lang="en-GB" sz="1400" dirty="0" err="1"/>
              <a:t>Jrp</a:t>
            </a:r>
            <a:r>
              <a:rPr lang="en-GB" sz="1400" dirty="0"/>
              <a:t> </a:t>
            </a:r>
            <a:r>
              <a:rPr lang="en-GB" sz="1400" dirty="0" err="1"/>
              <a:t>Ringier</a:t>
            </a:r>
            <a:r>
              <a:rPr lang="en-GB" sz="1400" dirty="0"/>
              <a:t> </a:t>
            </a:r>
            <a:r>
              <a:rPr lang="en-GB" sz="1400" dirty="0" err="1"/>
              <a:t>Kunstverlag</a:t>
            </a:r>
            <a:r>
              <a:rPr lang="en-GB" sz="1400" dirty="0"/>
              <a:t> Ag. Zurich.</a:t>
            </a:r>
          </a:p>
          <a:p>
            <a:r>
              <a:rPr lang="en-GB" sz="1400" dirty="0"/>
              <a:t>Obrist, H.-U. (2015). Ways of Curating. Penguin. London.</a:t>
            </a:r>
          </a:p>
          <a:p>
            <a:r>
              <a:rPr lang="en-GB" sz="1400" dirty="0"/>
              <a:t>Reynolds, S. (2012). Retromania. Faber &amp; Faber. London.</a:t>
            </a:r>
          </a:p>
          <a:p>
            <a:r>
              <a:rPr lang="en-GB" sz="1400" dirty="0"/>
              <a:t>Smith, T. E. (2012). Thinking Contemporary Curating. ICI. New York.</a:t>
            </a:r>
          </a:p>
          <a:p>
            <a:endParaRPr lang="en-GB" sz="1400" dirty="0"/>
          </a:p>
        </p:txBody>
      </p:sp>
    </p:spTree>
    <p:extLst>
      <p:ext uri="{BB962C8B-B14F-4D97-AF65-F5344CB8AC3E}">
        <p14:creationId xmlns:p14="http://schemas.microsoft.com/office/powerpoint/2010/main" val="41204007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171) </a:t>
            </a: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000" dirty="0"/>
              <a:t>‘We are already starting to witness visionary acts of digital curating, and curating will surely change as a generation native to digital tools begin to develop new formats. This generation has grown up in an entirely new world. Perhaps by learning from them, we can learn something about our future’</a:t>
            </a:r>
          </a:p>
        </p:txBody>
      </p:sp>
    </p:spTree>
    <p:extLst>
      <p:ext uri="{BB962C8B-B14F-4D97-AF65-F5344CB8AC3E}">
        <p14:creationId xmlns:p14="http://schemas.microsoft.com/office/powerpoint/2010/main" val="3988510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154)</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000" dirty="0"/>
              <a:t>‘To create free space, not occupy existing space [...] the curator has to bridge gaps and build bridges between artists, the public institutions and other types of communities. The crux of this work is to build temporary communities by connecting different people and practices and creating the conditions for triggering sparks between them’</a:t>
            </a:r>
          </a:p>
        </p:txBody>
      </p:sp>
    </p:spTree>
    <p:extLst>
      <p:ext uri="{BB962C8B-B14F-4D97-AF65-F5344CB8AC3E}">
        <p14:creationId xmlns:p14="http://schemas.microsoft.com/office/powerpoint/2010/main" val="187686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Hans Ulrich Obrist (2015, 58)</a:t>
            </a: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‘curating after all produces ephemeral constellations with their own limited career span’</a:t>
            </a:r>
          </a:p>
        </p:txBody>
      </p:sp>
    </p:spTree>
    <p:extLst>
      <p:ext uri="{BB962C8B-B14F-4D97-AF65-F5344CB8AC3E}">
        <p14:creationId xmlns:p14="http://schemas.microsoft.com/office/powerpoint/2010/main" val="259377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Les Back (2007, 14-15).</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‘one of the values of the kind of sociological listening I want to argue for is the importance of living with doubt in the service of understanding, of trying to grapple with moral complexity’</a:t>
            </a:r>
          </a:p>
        </p:txBody>
      </p:sp>
    </p:spTree>
    <p:extLst>
      <p:ext uri="{BB962C8B-B14F-4D97-AF65-F5344CB8AC3E}">
        <p14:creationId xmlns:p14="http://schemas.microsoft.com/office/powerpoint/2010/main" val="3533278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Michael Bull &amp; Les Back (2003, 03-04).</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‘involving ‘practices of dialogue and procedures for investigation, transposition and interpretation’</a:t>
            </a:r>
          </a:p>
        </p:txBody>
      </p:sp>
    </p:spTree>
    <p:extLst>
      <p:ext uri="{BB962C8B-B14F-4D97-AF65-F5344CB8AC3E}">
        <p14:creationId xmlns:p14="http://schemas.microsoft.com/office/powerpoint/2010/main" val="594223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Michael Bull &amp; Les Back (2003, 03).</a:t>
            </a:r>
            <a:br>
              <a:rPr lang="en-GB" dirty="0"/>
            </a:br>
            <a:br>
              <a:rPr lang="en-GB" dirty="0"/>
            </a:br>
            <a:br>
              <a:rPr lang="en-GB" dirty="0"/>
            </a:br>
            <a:br>
              <a:rPr lang="en-GB" dirty="0"/>
            </a:br>
            <a:br>
              <a:rPr lang="en-GB" dirty="0"/>
            </a:br>
            <a:br>
              <a:rPr lang="en-GB" dirty="0"/>
            </a:br>
            <a:br>
              <a:rPr lang="en-GB" dirty="0"/>
            </a:br>
            <a:endParaRPr lang="en-US" dirty="0"/>
          </a:p>
        </p:txBody>
      </p:sp>
      <p:sp>
        <p:nvSpPr>
          <p:cNvPr id="3" name="Text Placeholder 2"/>
          <p:cNvSpPr>
            <a:spLocks noGrp="1"/>
          </p:cNvSpPr>
          <p:nvPr>
            <p:ph type="body" sz="half" idx="11"/>
          </p:nvPr>
        </p:nvSpPr>
        <p:spPr/>
        <p:txBody>
          <a:bodyPr/>
          <a:lstStyle/>
          <a:p>
            <a:r>
              <a:rPr lang="en-GB" sz="3400" dirty="0"/>
              <a:t>‘The kind of listening we envision is not straightforward, not self-evident - it is not was listening. Rather, we have to to work toward what might be called agile listening and this involves attuning our ears to listen again to the multiple layers of meaning potentially embedded in the same sound’</a:t>
            </a:r>
          </a:p>
        </p:txBody>
      </p:sp>
    </p:spTree>
    <p:extLst>
      <p:ext uri="{BB962C8B-B14F-4D97-AF65-F5344CB8AC3E}">
        <p14:creationId xmlns:p14="http://schemas.microsoft.com/office/powerpoint/2010/main" val="838537094"/>
      </p:ext>
    </p:extLst>
  </p:cSld>
  <p:clrMapOvr>
    <a:masterClrMapping/>
  </p:clrMapOvr>
</p:sld>
</file>

<file path=ppt/theme/theme1.xml><?xml version="1.0" encoding="utf-8"?>
<a:theme xmlns:a="http://schemas.openxmlformats.org/drawingml/2006/main" name="Theme for Nei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ntro scree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604</TotalTime>
  <Words>1485</Words>
  <Application>Microsoft Macintosh PowerPoint</Application>
  <PresentationFormat>On-screen Show (4:3)</PresentationFormat>
  <Paragraphs>77</Paragraphs>
  <Slides>30</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Helvetica</vt:lpstr>
      <vt:lpstr>Theme for Neil</vt:lpstr>
      <vt:lpstr>Intro screen</vt:lpstr>
      <vt:lpstr>Collection-making: Podcasting as a contemporary curation practice </vt:lpstr>
      <vt:lpstr>Terry Smith (2012, 18).   </vt:lpstr>
      <vt:lpstr>Stewart Brand (2015, 169)   </vt:lpstr>
      <vt:lpstr>Hans Ulrich Obrist (2015, 171)     </vt:lpstr>
      <vt:lpstr>Hans Ulrich Obrist (2015, 154)     </vt:lpstr>
      <vt:lpstr>Hans Ulrich Obrist (2015, 58)     </vt:lpstr>
      <vt:lpstr>Les Back (2007, 14-15).       </vt:lpstr>
      <vt:lpstr>Michael Bull &amp; Les Back (2003, 03-04).       </vt:lpstr>
      <vt:lpstr>Michael Bull &amp; Les Back (2003, 03).       </vt:lpstr>
      <vt:lpstr>David Buckingham (2019, 55)       </vt:lpstr>
      <vt:lpstr>Hans Ulrich Obrist (2015, 39)     </vt:lpstr>
      <vt:lpstr>Simon Reynolds (2012, xxi)     </vt:lpstr>
      <vt:lpstr>The John Robb Tapes</vt:lpstr>
      <vt:lpstr>Les Back (2007, 23).       </vt:lpstr>
      <vt:lpstr>Simon Reynolds (2012, xxv-xxvi)     </vt:lpstr>
      <vt:lpstr>The Paris Review</vt:lpstr>
      <vt:lpstr>The Cinematologists</vt:lpstr>
      <vt:lpstr>Hans Ulrich Obrist t (2015, 01)     </vt:lpstr>
      <vt:lpstr>Les Back (2007, 01).       </vt:lpstr>
      <vt:lpstr>Black Men Can’t Jump In Hollywood</vt:lpstr>
      <vt:lpstr>Racquel Gates (2018, 14).       </vt:lpstr>
      <vt:lpstr>Black Men Can’t Jump In Hollywood</vt:lpstr>
      <vt:lpstr>Albert Camus (1950. in 2018, 29).       </vt:lpstr>
      <vt:lpstr>Les Back (2007, 22).       </vt:lpstr>
      <vt:lpstr>Hans Ulrich Obrist (2015, 47)     </vt:lpstr>
      <vt:lpstr>Albert Camus (1950. in 2018, 25-26).       </vt:lpstr>
      <vt:lpstr>Hans Ulrich Obrist (2015, 57)     </vt:lpstr>
      <vt:lpstr>Les Back (2007, 08).       </vt:lpstr>
      <vt:lpstr>Charles Fairchild (2012 , 204)       </vt:lpstr>
      <vt:lpstr>Reference List       </vt:lpstr>
    </vt:vector>
  </TitlesOfParts>
  <Company>Monika Ciapala Graphic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Ciapala</dc:creator>
  <cp:lastModifiedBy>Fox, Neil</cp:lastModifiedBy>
  <cp:revision>122</cp:revision>
  <dcterms:created xsi:type="dcterms:W3CDTF">2016-08-13T15:20:27Z</dcterms:created>
  <dcterms:modified xsi:type="dcterms:W3CDTF">2020-12-14T16:41:46Z</dcterms:modified>
</cp:coreProperties>
</file>